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5"/>
  </p:notesMasterIdLst>
  <p:sldIdLst>
    <p:sldId id="256" r:id="rId2"/>
    <p:sldId id="258" r:id="rId3"/>
    <p:sldId id="257" r:id="rId4"/>
    <p:sldId id="320" r:id="rId5"/>
    <p:sldId id="341" r:id="rId6"/>
    <p:sldId id="340" r:id="rId7"/>
    <p:sldId id="343" r:id="rId8"/>
    <p:sldId id="342" r:id="rId9"/>
    <p:sldId id="33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38" r:id="rId22"/>
    <p:sldId id="356" r:id="rId23"/>
    <p:sldId id="357" r:id="rId24"/>
    <p:sldId id="358" r:id="rId25"/>
    <p:sldId id="339" r:id="rId26"/>
    <p:sldId id="359" r:id="rId27"/>
    <p:sldId id="360" r:id="rId28"/>
    <p:sldId id="344" r:id="rId29"/>
    <p:sldId id="262" r:id="rId30"/>
    <p:sldId id="263" r:id="rId31"/>
    <p:sldId id="264" r:id="rId32"/>
    <p:sldId id="265" r:id="rId33"/>
    <p:sldId id="266" r:id="rId34"/>
    <p:sldId id="291" r:id="rId35"/>
    <p:sldId id="267" r:id="rId36"/>
    <p:sldId id="268" r:id="rId37"/>
    <p:sldId id="292" r:id="rId38"/>
    <p:sldId id="335" r:id="rId39"/>
    <p:sldId id="270" r:id="rId40"/>
    <p:sldId id="336" r:id="rId41"/>
    <p:sldId id="337" r:id="rId42"/>
    <p:sldId id="293" r:id="rId43"/>
    <p:sldId id="36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86096"/>
  </p:normalViewPr>
  <p:slideViewPr>
    <p:cSldViewPr snapToGrid="0">
      <p:cViewPr varScale="1">
        <p:scale>
          <a:sx n="108" d="100"/>
          <a:sy n="108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6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encoding – good or bad?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1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2043144B-9772-13A4-FDB7-5C530C406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230B3C16-5FA8-6747-EE4E-5BBCB95C8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3FCB217D-02C1-2237-98DF-4216165CB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08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C0C20524-7BAA-D0BD-7D67-B922425B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DF9527D2-41E4-5368-7BEA-11AD23C65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BF7D25BD-6B13-9391-CE84-BB6DD64CA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11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06F48523-B689-5520-8064-CB2F72EEF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F63720F8-E21A-A6DD-A319-AA2D76CF2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F30978ED-C903-2443-1BE7-DF3FFCA63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61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>
          <a:extLst>
            <a:ext uri="{FF2B5EF4-FFF2-40B4-BE49-F238E27FC236}">
              <a16:creationId xmlns:a16="http://schemas.microsoft.com/office/drawing/2014/main" id="{F972C664-DF4C-AABC-15BC-1501CE85E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>
            <a:extLst>
              <a:ext uri="{FF2B5EF4-FFF2-40B4-BE49-F238E27FC236}">
                <a16:creationId xmlns:a16="http://schemas.microsoft.com/office/drawing/2014/main" id="{96EB74EE-0012-3378-67DB-4005FE16C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>
            <a:extLst>
              <a:ext uri="{FF2B5EF4-FFF2-40B4-BE49-F238E27FC236}">
                <a16:creationId xmlns:a16="http://schemas.microsoft.com/office/drawing/2014/main" id="{8F23F32E-6B09-2096-8C0D-BEB4E1AF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09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vizproject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Choosing Visual Channels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CBF7B502-8516-6350-D1E0-9BEE8FF8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4FDE467F-5B61-97B3-0845-E3B6AD92A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50A227-2C4A-1BDB-2970-9217976F4F65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BC6E16-6964-3922-C0A7-74721CE9C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8103" y="766916"/>
            <a:ext cx="8020557" cy="5938683"/>
          </a:xfrm>
        </p:spPr>
        <p:txBody>
          <a:bodyPr anchor="t">
            <a:normAutofit/>
          </a:bodyPr>
          <a:lstStyle/>
          <a:p>
            <a:pPr lvl="0">
              <a:defRPr sz="6400"/>
            </a:pPr>
            <a:r>
              <a:rPr lang="en-US" sz="2600" dirty="0"/>
              <a:t>More important attributes should be encoded with more </a:t>
            </a:r>
            <a:r>
              <a:rPr lang="en-US" sz="2600" b="1" dirty="0"/>
              <a:t>effective</a:t>
            </a:r>
            <a:r>
              <a:rPr lang="en-US" sz="2600" dirty="0"/>
              <a:t> channels.   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Effectiveness</a:t>
            </a:r>
            <a:r>
              <a:rPr lang="en-US" sz="2800" dirty="0"/>
              <a:t> refers to how well a channel supports:</a:t>
            </a:r>
          </a:p>
          <a:p>
            <a:pPr lvl="1">
              <a:defRPr/>
            </a:pPr>
            <a:r>
              <a:rPr lang="en-US" sz="2600" dirty="0"/>
              <a:t>Accuracy</a:t>
            </a:r>
          </a:p>
          <a:p>
            <a:pPr lvl="1">
              <a:defRPr/>
            </a:pPr>
            <a:r>
              <a:rPr lang="en-US" sz="2600" dirty="0"/>
              <a:t>Discriminability</a:t>
            </a:r>
          </a:p>
          <a:p>
            <a:pPr lvl="1">
              <a:defRPr/>
            </a:pPr>
            <a:r>
              <a:rPr lang="en-US" sz="2600" dirty="0"/>
              <a:t>Separability </a:t>
            </a:r>
          </a:p>
          <a:p>
            <a:pPr lvl="1">
              <a:defRPr/>
            </a:pPr>
            <a:r>
              <a:rPr lang="en-US" sz="2600" dirty="0"/>
              <a:t>Visual popout</a:t>
            </a:r>
          </a:p>
          <a:p>
            <a:pPr lvl="1">
              <a:defRPr/>
            </a:pPr>
            <a:r>
              <a:rPr lang="en-US" sz="2600" dirty="0"/>
              <a:t>Grouping</a:t>
            </a:r>
          </a:p>
          <a:p>
            <a:endParaRPr lang="en-US" sz="2600" dirty="0"/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95656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63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</p:txBody>
      </p:sp>
    </p:spTree>
    <p:extLst>
      <p:ext uri="{BB962C8B-B14F-4D97-AF65-F5344CB8AC3E}">
        <p14:creationId xmlns:p14="http://schemas.microsoft.com/office/powerpoint/2010/main" val="103405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3935529" y="2698872"/>
            <a:ext cx="36576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3935529" y="3616253"/>
            <a:ext cx="7315200" cy="7255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longer is the second bar?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57951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5282F6-D2CE-30EA-2BA9-41C944CA4EBD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72EC48-4BA2-F2B8-EE66-5A276B4CE2A6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</p:txBody>
      </p:sp>
    </p:spTree>
    <p:extLst>
      <p:ext uri="{BB962C8B-B14F-4D97-AF65-F5344CB8AC3E}">
        <p14:creationId xmlns:p14="http://schemas.microsoft.com/office/powerpoint/2010/main" val="339353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square?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4X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593128" y="2368759"/>
            <a:ext cx="1828800" cy="18288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070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72555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605B615D-DF08-56CE-7221-686C4347C930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16E6D83-8D61-BAA7-5DF4-5A6189586BE8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361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88D7064F-7A71-BE07-FB5A-D2BF13546179}"/>
              </a:ext>
            </a:extLst>
          </p:cNvPr>
          <p:cNvSpPr/>
          <p:nvPr/>
        </p:nvSpPr>
        <p:spPr>
          <a:xfrm>
            <a:off x="4273460" y="4808352"/>
            <a:ext cx="6639339" cy="117639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How much bigger is the second box?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  <a:latin typeface="Corbel" panose="020B0503020204020204"/>
                <a:sym typeface="Gill Sans"/>
              </a:rPr>
              <a:t>27X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E7079FB3-8739-3535-13E1-2E6DA51310E6}"/>
              </a:ext>
            </a:extLst>
          </p:cNvPr>
          <p:cNvSpPr/>
          <p:nvPr/>
        </p:nvSpPr>
        <p:spPr>
          <a:xfrm>
            <a:off x="5466520" y="2825959"/>
            <a:ext cx="914400" cy="9144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945E2C5-7B26-5D35-BCD5-125B17241819}"/>
              </a:ext>
            </a:extLst>
          </p:cNvPr>
          <p:cNvSpPr/>
          <p:nvPr/>
        </p:nvSpPr>
        <p:spPr>
          <a:xfrm>
            <a:off x="7248571" y="1798916"/>
            <a:ext cx="2743200" cy="27432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orbel" panose="020B0503020204020204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812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close human perceptual judgement is to an objective measurement of the stimulus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D3DC8321-2BAA-29F2-B7CF-529E153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686" y="2062295"/>
            <a:ext cx="7116418" cy="4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9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8"/>
            <a:ext cx="3086629" cy="4601183"/>
          </a:xfrm>
        </p:spPr>
        <p:txBody>
          <a:bodyPr/>
          <a:lstStyle/>
          <a:p>
            <a:r>
              <a:rPr lang="en-US" dirty="0"/>
              <a:t>Discriminability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3200" dirty="0"/>
              <a:t>how differentiable levels of the channel are 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84F2F-45C4-A970-322D-FAC2538F1F78}"/>
              </a:ext>
            </a:extLst>
          </p:cNvPr>
          <p:cNvSpPr txBox="1"/>
          <p:nvPr/>
        </p:nvSpPr>
        <p:spPr>
          <a:xfrm>
            <a:off x="9139767" y="5416811"/>
            <a:ext cx="2574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12750" hangingPunct="0"/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https://</a:t>
            </a:r>
            <a:r>
              <a:rPr lang="en-US" kern="0" dirty="0" err="1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web.cse.ohio-state.edu</a:t>
            </a:r>
            <a:r>
              <a:rPr lang="en-US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/~shen.94/Melbourne/Slides/TamaraChp5.pdf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5683CBF-F83F-CF0A-9154-42D8D2AC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13" y="1703494"/>
            <a:ext cx="5617521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52400" y="2438400"/>
            <a:ext cx="30734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Reminder</a:t>
            </a:r>
            <a:endParaRPr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Download before class on Tuesday 02/11</a:t>
            </a: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endParaRPr lang="en-US" sz="2400" dirty="0">
              <a:highlight>
                <a:srgbClr val="FFFF00"/>
              </a:highlight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Use the free 14 day trial until tableau sends an educational license</a:t>
            </a:r>
            <a:endParaRPr sz="2400" dirty="0"/>
          </a:p>
          <a:p>
            <a:pPr marL="0" indent="0">
              <a:lnSpc>
                <a:spcPct val="8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 on Slack, or come to office hours</a:t>
            </a:r>
            <a:endParaRPr sz="2400" dirty="0"/>
          </a:p>
        </p:txBody>
      </p:sp>
      <p:pic>
        <p:nvPicPr>
          <p:cNvPr id="111" name="Google Shape;111;p15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whether channels exist independently or integrally with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3DA2-0AE7-64C7-FE07-0F7D6DA0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6" y="2250571"/>
            <a:ext cx="8272303" cy="266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309A26-A654-2735-FC47-FAC5C415D81B}"/>
              </a:ext>
            </a:extLst>
          </p:cNvPr>
          <p:cNvSpPr txBox="1"/>
          <p:nvPr/>
        </p:nvSpPr>
        <p:spPr>
          <a:xfrm>
            <a:off x="10348984" y="2607735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12750" hangingPunct="0"/>
            <a:r>
              <a:rPr lang="en-US" sz="2000" kern="0" dirty="0">
                <a:solidFill>
                  <a:srgbClr val="000000"/>
                </a:solidFill>
                <a:latin typeface="Corbel" panose="020B0503020204020204"/>
                <a:ea typeface="+mj-ea"/>
                <a:cs typeface="+mj-cs"/>
                <a:sym typeface="Gill Sans"/>
              </a:rPr>
              <a:t>(saturation)</a:t>
            </a:r>
          </a:p>
        </p:txBody>
      </p:sp>
    </p:spTree>
    <p:extLst>
      <p:ext uri="{BB962C8B-B14F-4D97-AF65-F5344CB8AC3E}">
        <p14:creationId xmlns:p14="http://schemas.microsoft.com/office/powerpoint/2010/main" val="2293192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34609" y="2073661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Color is a good channel for this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E368640-223C-28A7-C806-E59C6E468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r="65373"/>
          <a:stretch/>
        </p:blipFill>
        <p:spPr>
          <a:xfrm>
            <a:off x="5240868" y="1676096"/>
            <a:ext cx="4572000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35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</a:t>
            </a:r>
            <a:r>
              <a:rPr lang="en-US" dirty="0" err="1"/>
              <a:t>Popout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well a distinct item stands out from others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Shape is not as helpful 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FCC9DA4-5058-BED3-BA5C-13A20C326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1" r="33152"/>
          <a:stretch/>
        </p:blipFill>
        <p:spPr>
          <a:xfrm>
            <a:off x="5227616" y="2086914"/>
            <a:ext cx="4598504" cy="29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2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2AF7-948C-E6BE-D6F9-AFA94071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2BBD-5E7B-481A-E5ED-CC807BA9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Definition: </a:t>
            </a:r>
            <a:r>
              <a:rPr lang="en-US" sz="2800" dirty="0"/>
              <a:t>how likely people are to infer differences as representing distinct groups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CA5CD4B-ECDD-D97B-5C0F-6EE9BAD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395" y="2267226"/>
            <a:ext cx="7086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6F52069A-CC74-7BB4-0F23-7B421B5D7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2A43F835-A05A-F7E8-D654-A2629DAF1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9CB0C88F-9E1A-26A9-AEE6-26A2DBFCB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1342617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B554FB-C0DB-3FDC-C2AE-561B77C85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0156" y="361336"/>
            <a:ext cx="8083302" cy="1334729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Design takeaway</a:t>
            </a:r>
            <a:r>
              <a:rPr lang="en-US" sz="2600" dirty="0"/>
              <a:t>: Prioritize most effective channels for most important data</a:t>
            </a:r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133838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0F0EFE01-B14B-ACDB-389E-0EB19BF1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5E0BE226-5D4C-047A-3806-6C441C52D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Your Turn!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C7403D7-B418-DD34-C78D-7E3158364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593" y="818536"/>
            <a:ext cx="8083302" cy="5305173"/>
          </a:xfrm>
        </p:spPr>
        <p:txBody>
          <a:bodyPr anchor="t">
            <a:normAutofit/>
          </a:bodyPr>
          <a:lstStyle/>
          <a:p>
            <a:r>
              <a:rPr lang="en-US" sz="2600" dirty="0"/>
              <a:t>Find someone (or two) to work with </a:t>
            </a:r>
          </a:p>
          <a:p>
            <a:r>
              <a:rPr lang="en-US" sz="2600" dirty="0"/>
              <a:t>Choose a visualization from </a:t>
            </a:r>
            <a:r>
              <a:rPr lang="en-US" sz="2600" dirty="0">
                <a:hlinkClick r:id="rId3"/>
              </a:rPr>
              <a:t>https://informationisbeautiful.net/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r>
              <a:rPr lang="en-US" sz="2600" dirty="0"/>
              <a:t>What variables does the visualization show? </a:t>
            </a:r>
          </a:p>
          <a:p>
            <a:r>
              <a:rPr lang="en-US" sz="2600" dirty="0"/>
              <a:t>What visual channel(s) encode each variable?</a:t>
            </a:r>
          </a:p>
          <a:p>
            <a:r>
              <a:rPr lang="en-US" sz="2600" dirty="0"/>
              <a:t>Does the visualization follow the principles of effectiveness and expressiveness?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8416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>
          <a:extLst>
            <a:ext uri="{FF2B5EF4-FFF2-40B4-BE49-F238E27FC236}">
              <a16:creationId xmlns:a16="http://schemas.microsoft.com/office/drawing/2014/main" id="{2D0DF6B8-1589-38D6-13EB-9B7AD487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BEEC85AD-2123-B094-29CF-BC690FA36E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BB7693D-169F-4244-DFD8-B4B9DDE626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or ordinal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812" y="300101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A34D9-D80D-E6E6-4CBE-7D47221F54F0}"/>
              </a:ext>
            </a:extLst>
          </p:cNvPr>
          <p:cNvSpPr/>
          <p:nvPr/>
        </p:nvSpPr>
        <p:spPr>
          <a:xfrm>
            <a:off x="4826508" y="4001763"/>
            <a:ext cx="1594338" cy="221566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2AA327-EFCF-609E-5F34-9301992F8500}"/>
              </a:ext>
            </a:extLst>
          </p:cNvPr>
          <p:cNvSpPr/>
          <p:nvPr/>
        </p:nvSpPr>
        <p:spPr>
          <a:xfrm>
            <a:off x="6589639" y="4810655"/>
            <a:ext cx="1594337" cy="140676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F3285D-FD5B-6C92-839E-A18DBDC1E9F3}"/>
              </a:ext>
            </a:extLst>
          </p:cNvPr>
          <p:cNvSpPr/>
          <p:nvPr/>
        </p:nvSpPr>
        <p:spPr>
          <a:xfrm>
            <a:off x="8314200" y="3416156"/>
            <a:ext cx="1594337" cy="278899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Recap data-visual mapping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Expressiveness &amp; effectiveness of visual channels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sampling of visualization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</p:txBody>
      </p:sp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9481BC2A-ADEC-4392-10B9-5CD71392A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25043"/>
              </p:ext>
            </p:extLst>
          </p:nvPr>
        </p:nvGraphicFramePr>
        <p:xfrm>
          <a:off x="8125873" y="2613288"/>
          <a:ext cx="3120957" cy="40128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319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309517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8886972"/>
                  </a:ext>
                </a:extLst>
              </a:tr>
              <a:tr h="445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4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5E3E141B-23C8-3129-22F9-E288FF26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620" y="1701763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B112552-CBAE-615C-6FBF-D6E46CA8F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3425" y="2522951"/>
            <a:ext cx="619830" cy="61983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8F02118-CCD4-D50D-E400-B68557706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2522749"/>
            <a:ext cx="619830" cy="61983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ED93E025-2D07-F526-369C-7922105BC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509699"/>
            <a:ext cx="619830" cy="61983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9C8A7AA-22AD-C4AE-2BA1-9BD1D3E4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36" y="2965901"/>
            <a:ext cx="619830" cy="61983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15ED82-5D6A-1BD8-211E-CC996179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2965901"/>
            <a:ext cx="619830" cy="61983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4EE8C82-ABD8-3730-B356-31393DB5B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3419588"/>
            <a:ext cx="619830" cy="61983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52D640B-FD81-7EE3-6C3C-134CF899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3419588"/>
            <a:ext cx="619830" cy="61983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DA19B381-C5B8-54F9-81AE-B6EEA1A43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838" y="4759579"/>
            <a:ext cx="619830" cy="619830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88A151D2-BA6C-9083-8CC0-B0A426F0A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24886" y="4746529"/>
            <a:ext cx="619830" cy="61983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594BDB0E-8BE7-288E-C31F-3F3F2F1CD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1154" y="2962383"/>
            <a:ext cx="619830" cy="619830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06F7C801-7DCE-3364-0416-FAB6FD06E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3875790"/>
            <a:ext cx="619830" cy="61983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AC3B8E3-B72C-D04A-DE2B-7A6DABCC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9321" y="3875790"/>
            <a:ext cx="619830" cy="61983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70446BF-0492-78BD-2F9E-B3812A68B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165" y="4324318"/>
            <a:ext cx="619830" cy="61983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1F0D7586-C957-97CA-894E-10F984CD2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4324318"/>
            <a:ext cx="619830" cy="61983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46E94-B8BD-F0A2-3453-0D3CD8BFB32D}"/>
              </a:ext>
            </a:extLst>
          </p:cNvPr>
          <p:cNvGrpSpPr/>
          <p:nvPr/>
        </p:nvGrpSpPr>
        <p:grpSpPr>
          <a:xfrm>
            <a:off x="4305755" y="2615047"/>
            <a:ext cx="3580489" cy="4038371"/>
            <a:chOff x="8099752" y="2268137"/>
            <a:chExt cx="3580489" cy="4038371"/>
          </a:xfrm>
        </p:grpSpPr>
        <p:pic>
          <p:nvPicPr>
            <p:cNvPr id="38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A91EB3E0-6400-A2C1-835B-943ACA7AEA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06" r="53150" b="17230"/>
            <a:stretch/>
          </p:blipFill>
          <p:spPr bwMode="auto">
            <a:xfrm>
              <a:off x="8099752" y="4439477"/>
              <a:ext cx="3569979" cy="99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3FABE58-7E70-0349-8189-61910D8BA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20002" r="23604" b="72810"/>
            <a:stretch/>
          </p:blipFill>
          <p:spPr bwMode="auto">
            <a:xfrm>
              <a:off x="8211597" y="5437361"/>
              <a:ext cx="138434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2CA93F7A-F425-E8A1-E815-38AA21C5B7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29" t="38364" r="30362" b="54448"/>
            <a:stretch/>
          </p:blipFill>
          <p:spPr bwMode="auto">
            <a:xfrm>
              <a:off x="8211597" y="5882183"/>
              <a:ext cx="869341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5388A812-09ED-9100-4561-869517BF1F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2" t="38364" r="3535" b="52769"/>
            <a:stretch/>
          </p:blipFill>
          <p:spPr bwMode="auto">
            <a:xfrm>
              <a:off x="10313933" y="5844757"/>
              <a:ext cx="1355798" cy="46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D66F81A-B219-D82E-E474-934440E38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673" t="20002" r="3810" b="72810"/>
            <a:stretch/>
          </p:blipFill>
          <p:spPr bwMode="auto">
            <a:xfrm>
              <a:off x="10313933" y="5472634"/>
              <a:ext cx="1334728" cy="3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Figure Showing the effectiveness of channels that modify the appearance of marks depends on matching the expressiveness of channels with the attributes being encoded.">
              <a:extLst>
                <a:ext uri="{FF2B5EF4-FFF2-40B4-BE49-F238E27FC236}">
                  <a16:creationId xmlns:a16="http://schemas.microsoft.com/office/drawing/2014/main" id="{C87BCAC0-7124-35E4-C0C1-88D50A071A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34" r="53150" b="45657"/>
            <a:stretch/>
          </p:blipFill>
          <p:spPr bwMode="auto">
            <a:xfrm>
              <a:off x="8110262" y="2268137"/>
              <a:ext cx="3569979" cy="222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01B8B1A4-0507-42E9-5FED-88B47572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719" y="5206814"/>
            <a:ext cx="619830" cy="619830"/>
          </a:xfrm>
          <a:prstGeom prst="rect">
            <a:avLst/>
          </a:prstGeom>
        </p:spPr>
      </p:pic>
      <p:pic>
        <p:nvPicPr>
          <p:cNvPr id="45" name="Graphic 44" descr="Checkmark with solid fill">
            <a:extLst>
              <a:ext uri="{FF2B5EF4-FFF2-40B4-BE49-F238E27FC236}">
                <a16:creationId xmlns:a16="http://schemas.microsoft.com/office/drawing/2014/main" id="{9FAA49F1-BF09-1CF8-793F-57ECEAFC3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67" y="5193764"/>
            <a:ext cx="619830" cy="619830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64924719-CAC1-25DD-C9AE-CD2AAC13F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8034" y="5646338"/>
            <a:ext cx="619830" cy="619830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2087F441-4622-467A-0C26-52CDE7A80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763" y="6085770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network</a:t>
            </a:r>
            <a:r>
              <a:rPr lang="en-US" dirty="0"/>
              <a:t> (</a:t>
            </a:r>
            <a:r>
              <a:rPr lang="en-US" b="1" dirty="0"/>
              <a:t>graph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61991-15A5-BE15-10F4-564DDE9D0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665473-0059-3AAD-2F49-1BA331E02247}"/>
              </a:ext>
            </a:extLst>
          </p:cNvPr>
          <p:cNvSpPr txBox="1"/>
          <p:nvPr/>
        </p:nvSpPr>
        <p:spPr>
          <a:xfrm>
            <a:off x="3545841" y="709676"/>
            <a:ext cx="7909559" cy="4547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Find someone (or two) to work with</a:t>
            </a:r>
          </a:p>
          <a:p>
            <a:endParaRPr lang="en-US" dirty="0"/>
          </a:p>
          <a:p>
            <a:r>
              <a:rPr lang="en-US" dirty="0"/>
              <a:t>Choose a visual encoding from </a:t>
            </a:r>
            <a:r>
              <a:rPr lang="en-US" dirty="0">
                <a:hlinkClick r:id="rId2"/>
              </a:rPr>
              <a:t>https://datavizproject.com/</a:t>
            </a:r>
            <a:r>
              <a:rPr lang="en-US" dirty="0"/>
              <a:t> that you </a:t>
            </a:r>
            <a:r>
              <a:rPr lang="en-US" b="1" i="1" dirty="0"/>
              <a:t>have not previously encountered</a:t>
            </a:r>
          </a:p>
          <a:p>
            <a:endParaRPr lang="en-US" dirty="0"/>
          </a:p>
          <a:p>
            <a:r>
              <a:rPr lang="en-US" dirty="0"/>
              <a:t>What variable types is your visual encoding good for?</a:t>
            </a:r>
          </a:p>
          <a:p>
            <a:endParaRPr lang="en-US" dirty="0"/>
          </a:p>
          <a:p>
            <a:r>
              <a:rPr lang="en-US" dirty="0"/>
              <a:t>What types of questions do you think this visual encoding would be good for answering?</a:t>
            </a:r>
          </a:p>
          <a:p>
            <a:endParaRPr lang="en-US" dirty="0"/>
          </a:p>
          <a:p>
            <a:r>
              <a:rPr lang="en-US" dirty="0"/>
              <a:t>Find an example of the visual encoding with real data. What is one interesting thing the visualization shows?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4CE650-84EF-9DC8-DDDB-36B1FB6DCF7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Your Turn!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6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AB689-2807-2DC9-A35A-6D7A78CF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D92A-D606-8D89-6843-AB68F1C6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77DC0-2126-AD4F-312E-CBB5A9097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591832"/>
            <a:ext cx="7779393" cy="611376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b="1" dirty="0"/>
              <a:t>Map data dimensions  to visual dimensions in a principled way </a:t>
            </a:r>
          </a:p>
          <a:p>
            <a:pPr lvl="1"/>
            <a:endParaRPr lang="en-US" sz="2400" b="1" dirty="0"/>
          </a:p>
          <a:p>
            <a:r>
              <a:rPr lang="en-US" sz="2600" dirty="0"/>
              <a:t>The process of representing variables via visual channels is called </a:t>
            </a:r>
            <a:r>
              <a:rPr lang="en-US" sz="2600" b="1" dirty="0"/>
              <a:t>encoding </a:t>
            </a:r>
          </a:p>
          <a:p>
            <a:r>
              <a:rPr lang="en-US" sz="2600" b="1" dirty="0"/>
              <a:t>Visual encoding </a:t>
            </a:r>
            <a:r>
              <a:rPr lang="en-US" sz="2600" dirty="0"/>
              <a:t>is another term for a visualization</a:t>
            </a:r>
          </a:p>
          <a:p>
            <a:endParaRPr lang="en-US" sz="2600" dirty="0"/>
          </a:p>
          <a:p>
            <a:r>
              <a:rPr lang="en-US" sz="2600" dirty="0"/>
              <a:t>One way we will often analyze visualizations is by inspecting their data-visual mapping (i.e. encoding)   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940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F213-0DE7-2C6A-0186-95C547DF9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1ADC-6A14-02C9-F8E2-146A9F90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8" name="Picture 7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03E323E4-0E10-F79C-D2AE-F934CAC5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25" y="2390720"/>
            <a:ext cx="7772400" cy="413071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C4C8D6-2327-EF77-10AF-FD17E8BFE522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157205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CECE-7755-409A-5590-55821A5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233-F6DF-A7EB-E07F-EA0A354C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1026" name="Picture 2" descr="Pie Charts | Data Literacy | Writing Support">
            <a:extLst>
              <a:ext uri="{FF2B5EF4-FFF2-40B4-BE49-F238E27FC236}">
                <a16:creationId xmlns:a16="http://schemas.microsoft.com/office/drawing/2014/main" id="{3857367B-B19A-ECD3-60CF-82361D3DC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2" y="2404736"/>
            <a:ext cx="5608860" cy="42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11FD17-CE95-D510-45E7-2F91206BFAEF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</p:spTree>
    <p:extLst>
      <p:ext uri="{BB962C8B-B14F-4D97-AF65-F5344CB8AC3E}">
        <p14:creationId xmlns:p14="http://schemas.microsoft.com/office/powerpoint/2010/main" val="523275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9814-422D-B7D6-E583-148654C14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4D53-D404-6A03-9C98-2314BE73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Data-Visual Mapping</a:t>
            </a:r>
          </a:p>
        </p:txBody>
      </p:sp>
      <p:pic>
        <p:nvPicPr>
          <p:cNvPr id="5" name="Picture 4" descr="A graph with colorful bars&#10;&#10;AI-generated content may be incorrect.">
            <a:extLst>
              <a:ext uri="{FF2B5EF4-FFF2-40B4-BE49-F238E27FC236}">
                <a16:creationId xmlns:a16="http://schemas.microsoft.com/office/drawing/2014/main" id="{7E36213F-6AB2-1D0B-B619-C3CD93C83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813" y="1692693"/>
            <a:ext cx="6876028" cy="572615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9388000-DDDC-12E6-61F6-CFA801228FFD}"/>
              </a:ext>
            </a:extLst>
          </p:cNvPr>
          <p:cNvSpPr/>
          <p:nvPr/>
        </p:nvSpPr>
        <p:spPr>
          <a:xfrm>
            <a:off x="2816945" y="248079"/>
            <a:ext cx="9271819" cy="2054153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are the marks in this visualization?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variables are shown?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What visual channel(s) encode(s) each variable?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/>
              <a:t>Based on data type and channel type, is the encoding appropriate?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F2252ED-B6B7-D95A-C7B6-5016D688196B}"/>
              </a:ext>
            </a:extLst>
          </p:cNvPr>
          <p:cNvSpPr/>
          <p:nvPr/>
        </p:nvSpPr>
        <p:spPr>
          <a:xfrm>
            <a:off x="132735" y="4660490"/>
            <a:ext cx="4173794" cy="1949431"/>
          </a:xfrm>
          <a:prstGeom prst="wedgeRoundRectCallout">
            <a:avLst>
              <a:gd name="adj1" fmla="val 51249"/>
              <a:gd name="adj2" fmla="val -7230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Dual (or double) encoding </a:t>
            </a:r>
            <a:r>
              <a:rPr lang="en-US" sz="2400" dirty="0"/>
              <a:t>== encoding one variable via more than one channel</a:t>
            </a:r>
          </a:p>
        </p:txBody>
      </p:sp>
    </p:spTree>
    <p:extLst>
      <p:ext uri="{BB962C8B-B14F-4D97-AF65-F5344CB8AC3E}">
        <p14:creationId xmlns:p14="http://schemas.microsoft.com/office/powerpoint/2010/main" val="288452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Ranking Visual Channels</a:t>
            </a:r>
            <a:endParaRPr dirty="0"/>
          </a:p>
        </p:txBody>
      </p:sp>
      <p:pic>
        <p:nvPicPr>
          <p:cNvPr id="10" name="Picture 2" descr="Figure Showing the effectiveness of channels that modify the appearance of marks depends on matching the expressiveness of channels with the attributes being encoded.">
            <a:extLst>
              <a:ext uri="{FF2B5EF4-FFF2-40B4-BE49-F238E27FC236}">
                <a16:creationId xmlns:a16="http://schemas.microsoft.com/office/drawing/2014/main" id="{888017CE-7184-FE1F-BEB3-91030730D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4"/>
          <a:stretch/>
        </p:blipFill>
        <p:spPr bwMode="auto">
          <a:xfrm>
            <a:off x="3730156" y="959159"/>
            <a:ext cx="7620000" cy="49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44C5CC-C890-5257-8493-134AA9AA8F18}"/>
              </a:ext>
            </a:extLst>
          </p:cNvPr>
          <p:cNvSpPr/>
          <p:nvPr/>
        </p:nvSpPr>
        <p:spPr>
          <a:xfrm>
            <a:off x="7256206" y="959159"/>
            <a:ext cx="766917" cy="513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D59949-73F2-8B32-148D-A1036926F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355" y="3156154"/>
            <a:ext cx="3463305" cy="3549445"/>
          </a:xfrm>
        </p:spPr>
        <p:txBody>
          <a:bodyPr anchor="t">
            <a:normAutofit/>
          </a:bodyPr>
          <a:lstStyle/>
          <a:p>
            <a:r>
              <a:rPr lang="en-US" sz="2600" dirty="0"/>
              <a:t>Using the correct visual channel type for the correct variable type is called </a:t>
            </a:r>
            <a:r>
              <a:rPr lang="en-US" sz="2600" b="1" dirty="0"/>
              <a:t>expressiveness</a:t>
            </a:r>
          </a:p>
          <a:p>
            <a:r>
              <a:rPr lang="en-US" sz="2600" dirty="0"/>
              <a:t>We also consider </a:t>
            </a:r>
            <a:r>
              <a:rPr lang="en-US" sz="2600" b="1" dirty="0"/>
              <a:t>effectiveness</a:t>
            </a:r>
            <a:r>
              <a:rPr lang="en-US" sz="2600" dirty="0"/>
              <a:t> to choose visual channels</a:t>
            </a:r>
          </a:p>
          <a:p>
            <a:endParaRPr lang="en-US" sz="2600" b="1" dirty="0"/>
          </a:p>
          <a:p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1259</Words>
  <Application>Microsoft Macintosh PowerPoint</Application>
  <PresentationFormat>Widescreen</PresentationFormat>
  <Paragraphs>217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Choosing Visual Channels</vt:lpstr>
      <vt:lpstr>Reminder</vt:lpstr>
      <vt:lpstr>Plan for Today</vt:lpstr>
      <vt:lpstr>Recall: Data  Visuals</vt:lpstr>
      <vt:lpstr>Visual Encoding</vt:lpstr>
      <vt:lpstr>Ex. Data-Visual Mapping</vt:lpstr>
      <vt:lpstr>Ex. Data-Visual Mapping</vt:lpstr>
      <vt:lpstr>Ex. Data-Visual Mapping</vt:lpstr>
      <vt:lpstr>Ranking Visual Channels</vt:lpstr>
      <vt:lpstr>Ranking Visual Channels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Accuracy</vt:lpstr>
      <vt:lpstr>Discriminability</vt:lpstr>
      <vt:lpstr>Separability</vt:lpstr>
      <vt:lpstr>Visual Popout</vt:lpstr>
      <vt:lpstr>Visual Popout</vt:lpstr>
      <vt:lpstr>Visual Popout</vt:lpstr>
      <vt:lpstr>Visual Popout</vt:lpstr>
      <vt:lpstr>Grouping</vt:lpstr>
      <vt:lpstr>Ranking Visual Channels</vt:lpstr>
      <vt:lpstr>Your Turn!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32</cp:revision>
  <dcterms:created xsi:type="dcterms:W3CDTF">2023-08-03T18:49:17Z</dcterms:created>
  <dcterms:modified xsi:type="dcterms:W3CDTF">2025-02-05T18:24:42Z</dcterms:modified>
</cp:coreProperties>
</file>